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7" r:id="rId3"/>
    <p:sldId id="268" r:id="rId4"/>
    <p:sldId id="269" r:id="rId5"/>
    <p:sldId id="274" r:id="rId6"/>
    <p:sldId id="277" r:id="rId7"/>
    <p:sldId id="273" r:id="rId8"/>
    <p:sldId id="275" r:id="rId9"/>
    <p:sldId id="279" r:id="rId10"/>
    <p:sldId id="280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5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  <p:sp>
        <p:nvSpPr>
          <p:cNvPr id="2" name="Minus 1"/>
          <p:cNvSpPr/>
          <p:nvPr/>
        </p:nvSpPr>
        <p:spPr>
          <a:xfrm>
            <a:off x="-499110" y="350075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7312660" y="4624070"/>
            <a:ext cx="35077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/>
            <a:r>
              <a:rPr lang="en-US" sz="3200" dirty="0" err="1">
                <a:sym typeface="+mn-ea"/>
              </a:rPr>
              <a:t>主讲教师</a:t>
            </a:r>
            <a:r>
              <a:rPr lang="en-US" sz="3200" dirty="0">
                <a:sym typeface="+mn-ea"/>
              </a:rPr>
              <a:t>：</a:t>
            </a:r>
            <a:r>
              <a:rPr lang="zh-CN" altLang="en-US" sz="3200" dirty="0">
                <a:sym typeface="+mn-ea"/>
              </a:rPr>
              <a:t>陈家友</a:t>
            </a:r>
            <a:endParaRPr lang="en-US" sz="3200" dirty="0"/>
          </a:p>
        </p:txBody>
      </p:sp>
      <p:sp>
        <p:nvSpPr>
          <p:cNvPr id="7" name="Text Box 7">
            <a:extLst>
              <a:ext uri="{FF2B5EF4-FFF2-40B4-BE49-F238E27FC236}">
                <a16:creationId xmlns:a16="http://schemas.microsoft.com/office/drawing/2014/main" id="{DDA47772-AC9B-46E2-BD55-F4FE892BE668}"/>
              </a:ext>
            </a:extLst>
          </p:cNvPr>
          <p:cNvSpPr txBox="1"/>
          <p:nvPr/>
        </p:nvSpPr>
        <p:spPr>
          <a:xfrm>
            <a:off x="44450" y="2242820"/>
            <a:ext cx="11608288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/>
            <a:r>
              <a:rPr lang="en-US" sz="4000" dirty="0">
                <a:sym typeface="+mn-ea"/>
              </a:rPr>
              <a:t>                    VSLAM</a:t>
            </a:r>
            <a:r>
              <a:rPr lang="zh-CN" altLang="en-US" sz="4000" dirty="0">
                <a:sym typeface="+mn-ea"/>
              </a:rPr>
              <a:t>实践</a:t>
            </a:r>
            <a:r>
              <a:rPr lang="en-US" sz="4000" dirty="0" err="1">
                <a:sym typeface="+mn-ea"/>
              </a:rPr>
              <a:t>课程</a:t>
            </a:r>
            <a:endParaRPr lang="en-US" sz="4000" dirty="0">
              <a:sym typeface="+mn-ea"/>
            </a:endParaRPr>
          </a:p>
          <a:p>
            <a:pPr lvl="0"/>
            <a:r>
              <a:rPr lang="en-US" sz="4000" dirty="0">
                <a:sym typeface="+mn-ea"/>
              </a:rPr>
              <a:t>							--- </a:t>
            </a:r>
            <a:r>
              <a:rPr lang="en-US" altLang="zh-CN" sz="4000" dirty="0">
                <a:sym typeface="+mn-ea"/>
              </a:rPr>
              <a:t>LSD</a:t>
            </a:r>
            <a:r>
              <a:rPr lang="zh-CN" altLang="en-US" sz="4000" dirty="0">
                <a:sym typeface="+mn-ea"/>
              </a:rPr>
              <a:t>算法介绍</a:t>
            </a:r>
            <a:endParaRPr lang="en-US" sz="4000" dirty="0"/>
          </a:p>
          <a:p>
            <a:pPr lvl="0"/>
            <a:endParaRPr lang="en-US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3"/>
          <p:cNvSpPr/>
          <p:nvPr/>
        </p:nvSpPr>
        <p:spPr>
          <a:xfrm>
            <a:off x="-1572260" y="471170"/>
            <a:ext cx="12851130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28FD3F94-AAB4-4459-BCBE-B45A73E55039}"/>
              </a:ext>
            </a:extLst>
          </p:cNvPr>
          <p:cNvSpPr/>
          <p:nvPr/>
        </p:nvSpPr>
        <p:spPr>
          <a:xfrm>
            <a:off x="536135" y="117792"/>
            <a:ext cx="376623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LSD</a:t>
            </a:r>
            <a:r>
              <a:rPr lang="zh-CN" altLang="en-US" sz="4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理论介绍</a:t>
            </a:r>
            <a:endParaRPr lang="en-US" alt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C34EA6-2C60-4407-9957-5C2561DC8901}"/>
              </a:ext>
            </a:extLst>
          </p:cNvPr>
          <p:cNvSpPr txBox="1"/>
          <p:nvPr/>
        </p:nvSpPr>
        <p:spPr>
          <a:xfrm>
            <a:off x="536135" y="2083695"/>
            <a:ext cx="9016238" cy="1510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</a:rPr>
              <a:t>&lt;3&gt; Map Optimization</a:t>
            </a:r>
          </a:p>
          <a:p>
            <a:pPr>
              <a:lnSpc>
                <a:spcPct val="130000"/>
              </a:lnSpc>
            </a:pPr>
            <a:r>
              <a:rPr lang="zh-CN" altLang="en-US" sz="1400" dirty="0"/>
              <a:t>        地图优化：长距离会出现尺度漂移，因此需要做闭环检测和全局优化。首先</a:t>
            </a:r>
            <a:r>
              <a:rPr lang="zh-CN" altLang="en-US" sz="1400"/>
              <a:t>需要插关键</a:t>
            </a:r>
            <a:r>
              <a:rPr lang="zh-CN" altLang="en-US" sz="1400" dirty="0"/>
              <a:t>帧到地图当中。如何去寻找要插入的位置呢？首先去寻找所有可能相似的关键帧，并计算视觉意义上的相似度，之后对这些帧进行排序，得到最相似的那几帧，某一帧的相似度足够高，那么便将这一帧插入</a:t>
            </a:r>
            <a:r>
              <a:rPr lang="en-US" altLang="zh-CN" sz="1400" dirty="0"/>
              <a:t>Map</a:t>
            </a:r>
            <a:r>
              <a:rPr lang="zh-CN" altLang="en-US" sz="1400" dirty="0"/>
              <a:t>，然后执行图优化。</a:t>
            </a:r>
          </a:p>
          <a:p>
            <a:pPr>
              <a:lnSpc>
                <a:spcPct val="130000"/>
              </a:lnSpc>
            </a:pP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359572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708843" y="2829560"/>
            <a:ext cx="27736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谢   谢</a:t>
            </a:r>
          </a:p>
        </p:txBody>
      </p:sp>
      <p:sp>
        <p:nvSpPr>
          <p:cNvPr id="5" name="Minus 4"/>
          <p:cNvSpPr/>
          <p:nvPr/>
        </p:nvSpPr>
        <p:spPr>
          <a:xfrm>
            <a:off x="-425450" y="379539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2309813" y="3007360"/>
            <a:ext cx="119888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4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目录</a:t>
            </a:r>
          </a:p>
        </p:txBody>
      </p:sp>
      <p:sp>
        <p:nvSpPr>
          <p:cNvPr id="13" name="Text Box 12"/>
          <p:cNvSpPr txBox="1"/>
          <p:nvPr userDrawn="1"/>
        </p:nvSpPr>
        <p:spPr>
          <a:xfrm>
            <a:off x="5391150" y="1739900"/>
            <a:ext cx="2369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3600" dirty="0"/>
              <a:t>01 </a:t>
            </a:r>
            <a:r>
              <a:rPr lang="en-US" altLang="zh-CN" sz="3600" dirty="0"/>
              <a:t>LSD</a:t>
            </a:r>
            <a:r>
              <a:rPr lang="zh-CN" altLang="en-US" sz="3600" dirty="0"/>
              <a:t>简介</a:t>
            </a:r>
            <a:endParaRPr lang="en-US" altLang="en-US" sz="3600" dirty="0"/>
          </a:p>
        </p:txBody>
      </p:sp>
      <p:sp>
        <p:nvSpPr>
          <p:cNvPr id="14" name="Text Box 13"/>
          <p:cNvSpPr txBox="1"/>
          <p:nvPr userDrawn="1"/>
        </p:nvSpPr>
        <p:spPr>
          <a:xfrm>
            <a:off x="5391150" y="2682240"/>
            <a:ext cx="3292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3600" dirty="0"/>
              <a:t>02 </a:t>
            </a:r>
            <a:r>
              <a:rPr lang="en-US" altLang="zh-CN" sz="3600" dirty="0"/>
              <a:t>LSD</a:t>
            </a:r>
            <a:r>
              <a:rPr lang="zh-CN" altLang="en-US" sz="3600" dirty="0"/>
              <a:t>理论介绍</a:t>
            </a:r>
            <a:endParaRPr lang="en-US" altLang="en-US" sz="3600" dirty="0"/>
          </a:p>
        </p:txBody>
      </p:sp>
      <p:sp>
        <p:nvSpPr>
          <p:cNvPr id="15" name="Text Box 14"/>
          <p:cNvSpPr txBox="1"/>
          <p:nvPr userDrawn="1"/>
        </p:nvSpPr>
        <p:spPr>
          <a:xfrm>
            <a:off x="5391150" y="3582670"/>
            <a:ext cx="3292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3600" dirty="0"/>
              <a:t>03 </a:t>
            </a:r>
            <a:r>
              <a:rPr lang="en-US" altLang="zh-CN" sz="3600" dirty="0"/>
              <a:t>LSD</a:t>
            </a:r>
            <a:r>
              <a:rPr lang="zh-CN" altLang="en-US" sz="3600" dirty="0"/>
              <a:t>部署指南</a:t>
            </a:r>
            <a:endParaRPr lang="en-US" altLang="en-US" sz="3600" dirty="0"/>
          </a:p>
        </p:txBody>
      </p:sp>
      <p:sp>
        <p:nvSpPr>
          <p:cNvPr id="16" name="Text Box 15"/>
          <p:cNvSpPr txBox="1"/>
          <p:nvPr userDrawn="1"/>
        </p:nvSpPr>
        <p:spPr>
          <a:xfrm>
            <a:off x="5391150" y="4482465"/>
            <a:ext cx="2603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3600" dirty="0"/>
              <a:t>04 </a:t>
            </a:r>
            <a:r>
              <a:rPr lang="zh-CN" altLang="en-US" sz="3600" dirty="0"/>
              <a:t>探索总结</a:t>
            </a:r>
            <a:endParaRPr lang="en-US" altLang="en-US" sz="3600" dirty="0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32566" y="2745105"/>
            <a:ext cx="4556055" cy="1200329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7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</a:t>
            </a:r>
            <a:r>
              <a:rPr lang="en-US" altLang="zh-CN" sz="7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LSD</a:t>
            </a:r>
            <a:r>
              <a:rPr lang="zh-CN" altLang="en-US" sz="7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简介</a:t>
            </a:r>
            <a:endParaRPr lang="en-US" altLang="en-US" sz="7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Minus 2"/>
          <p:cNvSpPr/>
          <p:nvPr/>
        </p:nvSpPr>
        <p:spPr>
          <a:xfrm>
            <a:off x="-499110" y="350075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3"/>
          <p:cNvSpPr/>
          <p:nvPr/>
        </p:nvSpPr>
        <p:spPr>
          <a:xfrm>
            <a:off x="-1572260" y="471170"/>
            <a:ext cx="12851130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7D7E6F52-AD9A-4312-BA3E-A91B48460F0E}"/>
              </a:ext>
            </a:extLst>
          </p:cNvPr>
          <p:cNvSpPr/>
          <p:nvPr/>
        </p:nvSpPr>
        <p:spPr>
          <a:xfrm>
            <a:off x="536135" y="117792"/>
            <a:ext cx="3766234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LSD</a:t>
            </a:r>
            <a:r>
              <a:rPr lang="zh-CN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简介</a:t>
            </a:r>
            <a:endParaRPr lang="en-US" alt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7C79C02-9C0F-4590-9618-A0D451F06303}"/>
              </a:ext>
            </a:extLst>
          </p:cNvPr>
          <p:cNvSpPr txBox="1">
            <a:spLocks/>
          </p:cNvSpPr>
          <p:nvPr/>
        </p:nvSpPr>
        <p:spPr>
          <a:xfrm>
            <a:off x="669250" y="2255658"/>
            <a:ext cx="8732658" cy="23466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/>
              <a:t>         LSD ( Large-Scale Direct Monocular SLAM )</a:t>
            </a:r>
            <a:r>
              <a:rPr lang="zh-CN" altLang="en-US" dirty="0"/>
              <a:t>是</a:t>
            </a:r>
            <a:r>
              <a:rPr lang="en-US" altLang="zh-CN" dirty="0"/>
              <a:t>J. Engle</a:t>
            </a:r>
            <a:r>
              <a:rPr lang="zh-CN" altLang="en-US" dirty="0"/>
              <a:t>等人于</a:t>
            </a:r>
            <a:r>
              <a:rPr lang="en-US" altLang="zh-CN" dirty="0"/>
              <a:t>2014</a:t>
            </a:r>
            <a:r>
              <a:rPr lang="zh-CN" altLang="en-US" dirty="0"/>
              <a:t>年提出的</a:t>
            </a:r>
            <a:r>
              <a:rPr lang="en-US" altLang="zh-CN" dirty="0"/>
              <a:t>SLAM</a:t>
            </a:r>
            <a:r>
              <a:rPr lang="zh-CN" altLang="en-US" dirty="0"/>
              <a:t>工作。类比于</a:t>
            </a:r>
            <a:r>
              <a:rPr lang="en-US" altLang="zh-CN" dirty="0"/>
              <a:t>ORB-SLAM</a:t>
            </a:r>
            <a:r>
              <a:rPr lang="zh-CN" altLang="en-US" dirty="0"/>
              <a:t>之于特征点，</a:t>
            </a:r>
            <a:r>
              <a:rPr lang="en-US" altLang="zh-CN" dirty="0"/>
              <a:t>LSD-SLAM</a:t>
            </a:r>
            <a:r>
              <a:rPr lang="zh-CN" altLang="en-US" dirty="0"/>
              <a:t>则标志着单目直接法在</a:t>
            </a:r>
            <a:r>
              <a:rPr lang="en-US" altLang="zh-CN" dirty="0"/>
              <a:t>SLAM</a:t>
            </a:r>
            <a:r>
              <a:rPr lang="zh-CN" altLang="en-US" dirty="0"/>
              <a:t>中的成功应用。</a:t>
            </a:r>
            <a:r>
              <a:rPr lang="en-US" altLang="zh-CN" dirty="0"/>
              <a:t>LSD-SLAM</a:t>
            </a:r>
            <a:r>
              <a:rPr lang="zh-CN" altLang="en-US" dirty="0"/>
              <a:t>的核心贡献是将直接法应用到了半稠密的单目</a:t>
            </a:r>
            <a:r>
              <a:rPr lang="en-US" altLang="zh-CN" dirty="0"/>
              <a:t>SLAM</a:t>
            </a:r>
            <a:r>
              <a:rPr lang="zh-CN" altLang="en-US" dirty="0"/>
              <a:t>中。它不仅不需要计算特征点，还能构建半稠密的地图。在特征点稀少的环境下仍能达到很高的定位精度与鲁棒性。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7" grpI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36135" y="117792"/>
            <a:ext cx="3766234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LSD</a:t>
            </a:r>
            <a:r>
              <a:rPr lang="zh-CN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简介</a:t>
            </a:r>
            <a:endParaRPr lang="en-US" alt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Minus 3"/>
          <p:cNvSpPr/>
          <p:nvPr/>
        </p:nvSpPr>
        <p:spPr>
          <a:xfrm>
            <a:off x="-1572260" y="471170"/>
            <a:ext cx="12851130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0CB8DA1-8917-40BC-B3ED-9473CBDB0E37}"/>
              </a:ext>
            </a:extLst>
          </p:cNvPr>
          <p:cNvSpPr txBox="1"/>
          <p:nvPr/>
        </p:nvSpPr>
        <p:spPr>
          <a:xfrm>
            <a:off x="662354" y="1270000"/>
            <a:ext cx="308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LSD</a:t>
            </a:r>
            <a:r>
              <a:rPr lang="zh-CN" altLang="en-US" sz="2800" dirty="0"/>
              <a:t>演示效果</a:t>
            </a:r>
          </a:p>
        </p:txBody>
      </p:sp>
      <p:pic>
        <p:nvPicPr>
          <p:cNvPr id="7" name="LSD-SLAM_ Large-Scale Direct Monocular SLAM (ECCV '14)">
            <a:hlinkClick r:id="" action="ppaction://media"/>
            <a:extLst>
              <a:ext uri="{FF2B5EF4-FFF2-40B4-BE49-F238E27FC236}">
                <a16:creationId xmlns:a16="http://schemas.microsoft.com/office/drawing/2014/main" id="{A14CDE04-E5A1-4B75-ADD7-163A5D0A0F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0894" y="1941480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04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3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36135" y="117792"/>
            <a:ext cx="3766234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LSD</a:t>
            </a:r>
            <a:r>
              <a:rPr lang="zh-CN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简介</a:t>
            </a:r>
            <a:endParaRPr lang="en-US" alt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Minus 3"/>
          <p:cNvSpPr/>
          <p:nvPr/>
        </p:nvSpPr>
        <p:spPr>
          <a:xfrm>
            <a:off x="-1572260" y="471170"/>
            <a:ext cx="12851130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0CB8DA1-8917-40BC-B3ED-9473CBDB0E37}"/>
              </a:ext>
            </a:extLst>
          </p:cNvPr>
          <p:cNvSpPr txBox="1"/>
          <p:nvPr/>
        </p:nvSpPr>
        <p:spPr>
          <a:xfrm>
            <a:off x="662354" y="1270000"/>
            <a:ext cx="3089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LSD</a:t>
            </a:r>
            <a:r>
              <a:rPr lang="zh-CN" altLang="en-US" sz="2800" dirty="0"/>
              <a:t>算法特点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9C4AEE7-4CF4-4D95-9D2A-471E116E7052}"/>
              </a:ext>
            </a:extLst>
          </p:cNvPr>
          <p:cNvSpPr txBox="1"/>
          <p:nvPr/>
        </p:nvSpPr>
        <p:spPr>
          <a:xfrm>
            <a:off x="1530646" y="2595412"/>
            <a:ext cx="7888561" cy="206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/>
              <a:t>        LSD</a:t>
            </a:r>
            <a:r>
              <a:rPr lang="zh-CN" altLang="en-US" sz="2000" dirty="0"/>
              <a:t>在</a:t>
            </a:r>
            <a:r>
              <a:rPr lang="en-US" altLang="zh-CN" sz="2000" dirty="0"/>
              <a:t>CPU</a:t>
            </a:r>
            <a:r>
              <a:rPr lang="zh-CN" altLang="en-US" sz="2000" dirty="0"/>
              <a:t>上实现了实时半稠密场景的重建，对特征缺失区域不敏感。但是</a:t>
            </a:r>
            <a:r>
              <a:rPr lang="en-US" altLang="zh-CN" sz="2000" dirty="0"/>
              <a:t>LSD</a:t>
            </a:r>
            <a:r>
              <a:rPr lang="zh-CN" altLang="en-US" sz="2000" dirty="0"/>
              <a:t>也对相机内参和曝光非常敏感，在相机快速运动时容易丢失；也没有基于直接法的回环检测。因此必须依赖于特征点方法来进行回环检测，尚未摆脱特征点的计算。源代码开放，数据集开放</a:t>
            </a:r>
          </a:p>
          <a:p>
            <a:pPr>
              <a:lnSpc>
                <a:spcPct val="130000"/>
              </a:lnSpc>
            </a:pPr>
            <a:r>
              <a:rPr lang="en-US" altLang="zh-CN" sz="2000" dirty="0"/>
              <a:t>.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497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3"/>
          <p:cNvSpPr/>
          <p:nvPr/>
        </p:nvSpPr>
        <p:spPr>
          <a:xfrm>
            <a:off x="-1572260" y="471170"/>
            <a:ext cx="12851130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28FD3F94-AAB4-4459-BCBE-B45A73E55039}"/>
              </a:ext>
            </a:extLst>
          </p:cNvPr>
          <p:cNvSpPr/>
          <p:nvPr/>
        </p:nvSpPr>
        <p:spPr>
          <a:xfrm>
            <a:off x="536135" y="117792"/>
            <a:ext cx="376623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LSD</a:t>
            </a:r>
            <a:r>
              <a:rPr lang="zh-CN" altLang="en-US" sz="4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理论介绍</a:t>
            </a:r>
            <a:endParaRPr lang="en-US" alt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F0AF10-6D44-4407-A656-9A3B05359C4F}"/>
              </a:ext>
            </a:extLst>
          </p:cNvPr>
          <p:cNvSpPr txBox="1"/>
          <p:nvPr/>
        </p:nvSpPr>
        <p:spPr>
          <a:xfrm>
            <a:off x="1493017" y="5345559"/>
            <a:ext cx="6544233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dirty="0"/>
              <a:t>LSD</a:t>
            </a:r>
            <a:r>
              <a:rPr lang="zh-CN" altLang="en-US" sz="1400" dirty="0"/>
              <a:t>整体框架图</a:t>
            </a: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1" name="内容占位符 9">
            <a:extLst>
              <a:ext uri="{FF2B5EF4-FFF2-40B4-BE49-F238E27FC236}">
                <a16:creationId xmlns:a16="http://schemas.microsoft.com/office/drawing/2014/main" id="{5A1AB8BD-5B18-4C48-A416-3C9C01833A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66" y="2740089"/>
            <a:ext cx="6643585" cy="26087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C6FF628-7232-44FA-B474-141C3A9D6A5E}"/>
              </a:ext>
            </a:extLst>
          </p:cNvPr>
          <p:cNvSpPr txBox="1"/>
          <p:nvPr/>
        </p:nvSpPr>
        <p:spPr>
          <a:xfrm>
            <a:off x="692458" y="1731146"/>
            <a:ext cx="8788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LSD-SLAM</a:t>
            </a:r>
            <a:r>
              <a:rPr lang="zh-CN" altLang="en-US" dirty="0"/>
              <a:t>系统整个过程分为三大模块，第一个模块是</a:t>
            </a:r>
            <a:r>
              <a:rPr lang="en-US" altLang="zh-CN" dirty="0"/>
              <a:t>Tracking,</a:t>
            </a:r>
            <a:r>
              <a:rPr lang="zh-CN" altLang="en-US" dirty="0"/>
              <a:t>第二个模块是</a:t>
            </a:r>
            <a:r>
              <a:rPr lang="en-US" altLang="zh-CN" dirty="0"/>
              <a:t>Depth Map Estimation, </a:t>
            </a:r>
            <a:r>
              <a:rPr lang="zh-CN" altLang="en-US" dirty="0"/>
              <a:t>第三个模块是</a:t>
            </a:r>
            <a:r>
              <a:rPr lang="en-US" altLang="zh-CN" dirty="0"/>
              <a:t>Map Optimization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3"/>
          <p:cNvSpPr/>
          <p:nvPr/>
        </p:nvSpPr>
        <p:spPr>
          <a:xfrm>
            <a:off x="-1572260" y="471170"/>
            <a:ext cx="12851130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28FD3F94-AAB4-4459-BCBE-B45A73E55039}"/>
              </a:ext>
            </a:extLst>
          </p:cNvPr>
          <p:cNvSpPr/>
          <p:nvPr/>
        </p:nvSpPr>
        <p:spPr>
          <a:xfrm>
            <a:off x="536135" y="117792"/>
            <a:ext cx="376623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LSD</a:t>
            </a:r>
            <a:r>
              <a:rPr lang="zh-CN" altLang="en-US" sz="4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理论介绍</a:t>
            </a:r>
            <a:endParaRPr lang="en-US" alt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C34EA6-2C60-4407-9957-5C2561DC8901}"/>
              </a:ext>
            </a:extLst>
          </p:cNvPr>
          <p:cNvSpPr txBox="1"/>
          <p:nvPr/>
        </p:nvSpPr>
        <p:spPr>
          <a:xfrm>
            <a:off x="536134" y="2083695"/>
            <a:ext cx="8971849" cy="1830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</a:rPr>
              <a:t>&lt;1&gt; Tracking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</a:rPr>
              <a:t>        </a:t>
            </a:r>
            <a:r>
              <a:rPr lang="zh-CN" altLang="en-US" sz="1400" dirty="0"/>
              <a:t>图像跟踪：连续跟踪从相机获取到的新“图像帧”。也就是说用前一帧图像帧作为初始姿态，估算出当前参考关键帧和新图像帧之间的刚体变换 。当一个新的图像</a:t>
            </a:r>
            <a:r>
              <a:rPr lang="en-US" altLang="zh-CN" sz="1400" dirty="0"/>
              <a:t>(</a:t>
            </a:r>
            <a:r>
              <a:rPr lang="zh-CN" altLang="en-US" sz="1400" dirty="0"/>
              <a:t>或者说新的观测</a:t>
            </a:r>
            <a:r>
              <a:rPr lang="en-US" altLang="zh-CN" sz="1400" dirty="0"/>
              <a:t>)</a:t>
            </a:r>
            <a:r>
              <a:rPr lang="zh-CN" altLang="en-US" sz="1400" dirty="0"/>
              <a:t>输入时，帧间的位姿变换由关键帧和当前图像的灰度差优化得到。通过优化算出当前观测到的图像到关键帧的位姿变换，从而得到当前的位置姿态信息。</a:t>
            </a:r>
          </a:p>
          <a:p>
            <a:pPr>
              <a:lnSpc>
                <a:spcPct val="130000"/>
              </a:lnSpc>
            </a:pPr>
            <a:r>
              <a:rPr lang="zh-CN" altLang="en-US" sz="1400" dirty="0"/>
              <a:t> 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4224794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3"/>
          <p:cNvSpPr/>
          <p:nvPr/>
        </p:nvSpPr>
        <p:spPr>
          <a:xfrm>
            <a:off x="-1572260" y="471170"/>
            <a:ext cx="12851130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28FD3F94-AAB4-4459-BCBE-B45A73E55039}"/>
              </a:ext>
            </a:extLst>
          </p:cNvPr>
          <p:cNvSpPr/>
          <p:nvPr/>
        </p:nvSpPr>
        <p:spPr>
          <a:xfrm>
            <a:off x="536135" y="117792"/>
            <a:ext cx="376623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LSD</a:t>
            </a:r>
            <a:r>
              <a:rPr lang="zh-CN" altLang="en-US" sz="4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理论介绍</a:t>
            </a:r>
            <a:endParaRPr lang="en-US" alt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C34EA6-2C60-4407-9957-5C2561DC8901}"/>
              </a:ext>
            </a:extLst>
          </p:cNvPr>
          <p:cNvSpPr txBox="1"/>
          <p:nvPr/>
        </p:nvSpPr>
        <p:spPr>
          <a:xfrm>
            <a:off x="536134" y="2083695"/>
            <a:ext cx="9060627" cy="946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</a:rPr>
              <a:t>&lt;2&gt; Depth Map Estimation</a:t>
            </a:r>
          </a:p>
          <a:p>
            <a:pPr>
              <a:lnSpc>
                <a:spcPct val="130000"/>
              </a:lnSpc>
            </a:pPr>
            <a:r>
              <a:rPr lang="zh-CN" altLang="en-US" sz="1400" dirty="0"/>
              <a:t>        </a:t>
            </a:r>
            <a:r>
              <a:rPr lang="en-US" altLang="zh-CN" sz="1400" dirty="0"/>
              <a:t>Tracking</a:t>
            </a:r>
            <a:r>
              <a:rPr lang="zh-CN" altLang="en-US" sz="1400" dirty="0"/>
              <a:t>成功之后，就进入深度估计过程。首先是判断，是不是新建关键帧。关键帧的创建是根据相机移动来判断的，如果相机移动了足够远，那么就重新创建一个关键帧，否则对当前关键帧进行深度更新。</a:t>
            </a:r>
          </a:p>
        </p:txBody>
      </p:sp>
    </p:spTree>
    <p:extLst>
      <p:ext uri="{BB962C8B-B14F-4D97-AF65-F5344CB8AC3E}">
        <p14:creationId xmlns:p14="http://schemas.microsoft.com/office/powerpoint/2010/main" val="281061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524</Words>
  <Application>Microsoft Office PowerPoint</Application>
  <PresentationFormat>宽屏</PresentationFormat>
  <Paragraphs>31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pxx</dc:creator>
  <cp:lastModifiedBy>Chenjy</cp:lastModifiedBy>
  <cp:revision>33</cp:revision>
  <dcterms:created xsi:type="dcterms:W3CDTF">2019-08-12T09:12:50Z</dcterms:created>
  <dcterms:modified xsi:type="dcterms:W3CDTF">2019-09-14T07:16:01Z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1033-11.1.0.8722</vt:lpwstr>
  </property>
</Properties>
</file>

<file path=docProps/thumbnail.jpeg>
</file>